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1" r:id="rId4"/>
    <p:sldId id="262" r:id="rId5"/>
    <p:sldId id="265" r:id="rId6"/>
    <p:sldId id="263" r:id="rId7"/>
    <p:sldId id="264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5680"/>
    <a:srgbClr val="B292CA"/>
    <a:srgbClr val="9FB8CD"/>
    <a:srgbClr val="727C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  <c:spPr>
        <a:solidFill>
          <a:schemeClr val="tx2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Trim 1</c:v>
                </c:pt>
              </c:strCache>
            </c:strRef>
          </c:tx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20</c:v>
                </c:pt>
                <c:pt idx="1">
                  <c:v>28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Trim 2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scene3d>
              <a:camera prst="orthographicFront"/>
              <a:lightRig rig="threePt" dir="t">
                <a:rot lat="0" lon="0" rev="1200000"/>
              </a:lightRig>
            </a:scene3d>
            <a:sp3d prstMaterial="dkEdge">
              <a:bevelT w="63500" h="25400"/>
            </a:sp3d>
          </c:spPr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Feuil1!$C$2:$C$4</c:f>
              <c:numCache>
                <c:formatCode>General</c:formatCode>
                <c:ptCount val="3"/>
                <c:pt idx="0">
                  <c:v>27</c:v>
                </c:pt>
                <c:pt idx="1">
                  <c:v>34</c:v>
                </c:pt>
                <c:pt idx="2">
                  <c:v>41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Trim 3</c:v>
                </c:pt>
              </c:strCache>
            </c:strRef>
          </c:tx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Feuil1!$D$2:$D$4</c:f>
              <c:numCache>
                <c:formatCode>General</c:formatCode>
                <c:ptCount val="3"/>
                <c:pt idx="0">
                  <c:v>90</c:v>
                </c:pt>
                <c:pt idx="1">
                  <c:v>32</c:v>
                </c:pt>
                <c:pt idx="2">
                  <c:v>40</c:v>
                </c:pt>
              </c:numCache>
            </c:numRef>
          </c:val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Trim 4</c:v>
                </c:pt>
              </c:strCache>
            </c:strRef>
          </c:tx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Feuil1!$E$2:$E$4</c:f>
              <c:numCache>
                <c:formatCode>General</c:formatCode>
                <c:ptCount val="3"/>
                <c:pt idx="0">
                  <c:v>19</c:v>
                </c:pt>
                <c:pt idx="1">
                  <c:v>31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8195200"/>
        <c:axId val="74348160"/>
        <c:axId val="0"/>
      </c:bar3DChart>
      <c:catAx>
        <c:axId val="11819520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CA"/>
                  <a:t>Divisions</a:t>
                </a:r>
              </a:p>
            </c:rich>
          </c:tx>
          <c:layout/>
          <c:overlay val="0"/>
          <c:spPr>
            <a:ln>
              <a:solidFill>
                <a:schemeClr val="tx1"/>
              </a:solidFill>
            </a:ln>
          </c:spPr>
        </c:title>
        <c:majorTickMark val="none"/>
        <c:minorTickMark val="none"/>
        <c:tickLblPos val="nextTo"/>
        <c:crossAx val="74348160"/>
        <c:crosses val="autoZero"/>
        <c:auto val="1"/>
        <c:lblAlgn val="ctr"/>
        <c:lblOffset val="100"/>
        <c:noMultiLvlLbl val="0"/>
      </c:catAx>
      <c:valAx>
        <c:axId val="7434816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CA"/>
                  <a:t>Millions</a:t>
                </a:r>
              </a:p>
            </c:rich>
          </c:tx>
          <c:layout/>
          <c:overlay val="0"/>
          <c:spPr>
            <a:ln>
              <a:solidFill>
                <a:schemeClr val="tx1"/>
              </a:solidFill>
            </a:ln>
          </c:spPr>
        </c:title>
        <c:numFmt formatCode="General" sourceLinked="1"/>
        <c:majorTickMark val="cross"/>
        <c:minorTickMark val="none"/>
        <c:tickLblPos val="nextTo"/>
        <c:crossAx val="118195200"/>
        <c:crosses val="autoZero"/>
        <c:crossBetween val="between"/>
        <c:majorUnit val="15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FAB38-059B-4C28-8952-F5E39F1B59F7}" type="datetimeFigureOut">
              <a:rPr lang="fr-CA" smtClean="0"/>
              <a:t>2011-04-18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004AB-CB65-4C32-BE97-4F43422ACB3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419298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9854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CCC638-70F9-432C-92F7-BBA565270F36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E0FCE-6007-4CAC-9C3E-6DDF4074DF1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7290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102E59-B66D-4EAE-9855-569A1D583659}" type="slidenum">
              <a:rPr lang="en-US"/>
              <a:pPr/>
              <a:t>7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Feuille_de_calcul_Microsoft_Excel1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file:///C:\Users\Mich&#232;le\Documents\Office%202010\PowerPoint\Fichiers%20r&#233;alis&#233;s%20pendant%20la%20traduction\Module%20F\PPT%20F-6.xlsx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4800" dirty="0"/>
              <a:t>Publications </a:t>
            </a:r>
            <a:r>
              <a:rPr lang="fr-CA" sz="4800" dirty="0" err="1"/>
              <a:t>Italia</a:t>
            </a:r>
            <a:r>
              <a:rPr lang="fr-CA" sz="4800" dirty="0"/>
              <a:t> </a:t>
            </a:r>
            <a:r>
              <a:rPr lang="fr-CA" sz="4800" dirty="0" smtClean="0"/>
              <a:t>S .A.</a:t>
            </a:r>
            <a:endParaRPr lang="fr-CA" sz="4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2800" dirty="0">
                <a:solidFill>
                  <a:schemeClr val="tx2"/>
                </a:solidFill>
              </a:rPr>
              <a:t>Rapport </a:t>
            </a:r>
            <a:r>
              <a:rPr lang="fr-CA" sz="2800" dirty="0" smtClean="0">
                <a:solidFill>
                  <a:schemeClr val="tx2"/>
                </a:solidFill>
              </a:rPr>
              <a:t>de division</a:t>
            </a:r>
            <a:endParaRPr lang="fr-CA" sz="2800" dirty="0">
              <a:solidFill>
                <a:schemeClr val="tx2"/>
              </a:solidFill>
            </a:endParaRPr>
          </a:p>
          <a:p>
            <a:r>
              <a:rPr lang="fr-CA" sz="2800" dirty="0" smtClean="0">
                <a:solidFill>
                  <a:schemeClr val="tx2"/>
                </a:solidFill>
              </a:rPr>
              <a:t>Exercice financier</a:t>
            </a:r>
            <a:endParaRPr lang="fr-CA" sz="2800" dirty="0">
              <a:solidFill>
                <a:schemeClr val="tx2"/>
              </a:solidFill>
            </a:endParaRPr>
          </a:p>
        </p:txBody>
      </p:sp>
      <p:pic>
        <p:nvPicPr>
          <p:cNvPr id="5124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1882" y="5066011"/>
            <a:ext cx="766774" cy="669216"/>
          </a:xfrm>
          <a:prstGeom prst="rect">
            <a:avLst/>
          </a:prstGeom>
          <a:noFill/>
        </p:spPr>
      </p:pic>
      <p:pic>
        <p:nvPicPr>
          <p:cNvPr id="15" name="Picture 2" descr="C:\Users\Beta\AppData\Local\Microsoft\Windows\Temporary Internet Files\Content.IE5\BUZ66MO5\MPj0362866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266448"/>
            <a:ext cx="1874520" cy="1874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Ventes des divisions</a:t>
            </a:r>
            <a:endParaRPr lang="fr-CA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46031" y="2443149"/>
            <a:ext cx="4041648" cy="2465391"/>
          </a:xfrm>
          <a:noFill/>
          <a:ln/>
        </p:spPr>
        <p:txBody>
          <a:bodyPr lIns="92075" tIns="46038" rIns="92075" bIns="46038">
            <a:normAutofit lnSpcReduction="10000"/>
          </a:bodyPr>
          <a:lstStyle/>
          <a:p>
            <a:pPr>
              <a:spcBef>
                <a:spcPct val="65000"/>
              </a:spcBef>
            </a:pPr>
            <a:r>
              <a:rPr lang="fr-CA" sz="2800" dirty="0"/>
              <a:t>Europe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Asie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États-Unis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Amérique du Sud</a:t>
            </a:r>
          </a:p>
        </p:txBody>
      </p:sp>
      <p:pic>
        <p:nvPicPr>
          <p:cNvPr id="21505" name="Picture 1" descr="C:\Users\Beta\AppData\Local\Microsoft\Windows\Temporary Internet Files\Content.IE5\TLTSPYOZ\MPj04013910000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3968" y="2165025"/>
            <a:ext cx="4488249" cy="29921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Revenus, division Livres</a:t>
            </a:r>
            <a:endParaRPr lang="fr-CA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46445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5">
                                            <p:graphicEl>
                                              <a:chart seriesIdx="3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">
                                            <p:graphicEl>
                                              <a:chart seriesIdx="3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">
                                            <p:graphicEl>
                                              <a:chart seriesIdx="3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5">
                                            <p:graphicEl>
                                              <a:chart seriesIdx="3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5">
                                            <p:graphicEl>
                                              <a:chart seriesIdx="3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5">
                                            <p:graphicEl>
                                              <a:chart seriesIdx="3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500"/>
                                        <p:tgtEl>
                                          <p:spTgt spid="5">
                                            <p:graphicEl>
                                              <a:chart seriesIdx="3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5">
                                            <p:graphicEl>
                                              <a:chart seriesIdx="3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5">
                                            <p:graphicEl>
                                              <a:chart seriesIdx="3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El" animBg="0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Ventes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521712"/>
              </p:ext>
            </p:extLst>
          </p:nvPr>
        </p:nvGraphicFramePr>
        <p:xfrm>
          <a:off x="395536" y="2204864"/>
          <a:ext cx="8275243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Feuille de calcul" r:id="rId4" imgW="5496059" imgH="2295515" progId="Excel.Sheet.12">
                  <p:embed/>
                </p:oleObj>
              </mc:Choice>
              <mc:Fallback>
                <p:oleObj name="Feuille de calcul" r:id="rId4" imgW="5496059" imgH="22955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2204864"/>
                        <a:ext cx="8275243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Publications </a:t>
            </a:r>
            <a:r>
              <a:rPr lang="fr-CA" dirty="0" err="1" smtClean="0"/>
              <a:t>Italia</a:t>
            </a:r>
            <a:endParaRPr lang="fr-CA" dirty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878758"/>
              </p:ext>
            </p:extLst>
          </p:nvPr>
        </p:nvGraphicFramePr>
        <p:xfrm>
          <a:off x="486382" y="2276872"/>
          <a:ext cx="8190074" cy="3096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Feuille de calcul" r:id="rId4" imgW="5686538" imgH="1914639" progId="Excel.Sheet.12">
                  <p:link updateAutomatic="1"/>
                </p:oleObj>
              </mc:Choice>
              <mc:Fallback>
                <p:oleObj name="Feuille de calcul" r:id="rId4" imgW="5686538" imgH="191463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6382" y="2276872"/>
                        <a:ext cx="8190074" cy="3096344"/>
                      </a:xfrm>
                      <a:prstGeom prst="rect">
                        <a:avLst/>
                      </a:prstGeom>
                      <a:solidFill>
                        <a:schemeClr val="accent3">
                          <a:alpha val="7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0867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Plans, division </a:t>
            </a:r>
            <a:r>
              <a:rPr lang="fr-CA" dirty="0"/>
              <a:t>Livres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43192" cy="4525963"/>
          </a:xfrm>
          <a:noFill/>
          <a:ln/>
        </p:spPr>
        <p:txBody>
          <a:bodyPr lIns="92075" tIns="46038" rIns="92075" bIns="46038">
            <a:normAutofit/>
          </a:bodyPr>
          <a:lstStyle/>
          <a:p>
            <a:pPr>
              <a:lnSpc>
                <a:spcPct val="140000"/>
              </a:lnSpc>
            </a:pPr>
            <a:r>
              <a:rPr lang="fr-CA" dirty="0"/>
              <a:t>Évaluer les distributeurs</a:t>
            </a:r>
          </a:p>
          <a:p>
            <a:pPr lvl="1">
              <a:lnSpc>
                <a:spcPct val="140000"/>
              </a:lnSpc>
            </a:pPr>
            <a:r>
              <a:rPr lang="fr-CA" dirty="0"/>
              <a:t>Inspections sur place en Asie </a:t>
            </a:r>
            <a:r>
              <a:rPr lang="fr-CA" dirty="0" smtClean="0"/>
              <a:t>et en Europe </a:t>
            </a:r>
            <a:r>
              <a:rPr lang="fr-CA" dirty="0"/>
              <a:t>au deuxième trimestre</a:t>
            </a:r>
          </a:p>
          <a:p>
            <a:pPr>
              <a:lnSpc>
                <a:spcPct val="140000"/>
              </a:lnSpc>
            </a:pPr>
            <a:r>
              <a:rPr lang="fr-CA" dirty="0"/>
              <a:t>Évaluer les ventes au </a:t>
            </a:r>
            <a:r>
              <a:rPr lang="fr-CA" dirty="0" smtClean="0"/>
              <a:t>Royaume-Uni, en Espagne </a:t>
            </a:r>
            <a:r>
              <a:rPr lang="fr-CA" dirty="0"/>
              <a:t>et au </a:t>
            </a:r>
            <a:r>
              <a:rPr lang="fr-CA" dirty="0" smtClean="0"/>
              <a:t>Canada</a:t>
            </a:r>
          </a:p>
          <a:p>
            <a:pPr>
              <a:lnSpc>
                <a:spcPct val="140000"/>
              </a:lnSpc>
            </a:pPr>
            <a:r>
              <a:rPr lang="fr-CA" dirty="0" smtClean="0"/>
              <a:t>Ateliers de fabrication</a:t>
            </a:r>
            <a:endParaRPr lang="fr-CA" dirty="0"/>
          </a:p>
          <a:p>
            <a:pPr>
              <a:lnSpc>
                <a:spcPct val="140000"/>
              </a:lnSpc>
            </a:pPr>
            <a:r>
              <a:rPr lang="fr-CA" dirty="0"/>
              <a:t>Évaluer les inventaires</a:t>
            </a:r>
          </a:p>
          <a:p>
            <a:pPr>
              <a:lnSpc>
                <a:spcPct val="140000"/>
              </a:lnSpc>
            </a:pPr>
            <a:r>
              <a:rPr lang="fr-CA" dirty="0"/>
              <a:t>Rencontre </a:t>
            </a:r>
            <a:r>
              <a:rPr lang="fr-CA" dirty="0" smtClean="0"/>
              <a:t>d’étape du 1</a:t>
            </a:r>
            <a:r>
              <a:rPr lang="fr-CA" baseline="30000" dirty="0" smtClean="0"/>
              <a:t>er</a:t>
            </a:r>
            <a:r>
              <a:rPr lang="fr-CA" dirty="0" smtClean="0"/>
              <a:t> trimestre à </a:t>
            </a:r>
            <a:r>
              <a:rPr lang="fr-CA" dirty="0"/>
              <a:t>la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mi-février</a:t>
            </a:r>
            <a:endParaRPr lang="fr-CA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4800"/>
              <a:t>Publications Italia Ltd.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>
            <a:normAutofit fontScale="85000" lnSpcReduction="20000"/>
          </a:bodyPr>
          <a:lstStyle/>
          <a:p>
            <a:r>
              <a:rPr lang="fr-CA" sz="2800" dirty="0">
                <a:solidFill>
                  <a:schemeClr val="tx2"/>
                </a:solidFill>
              </a:rPr>
              <a:t>Via Del </a:t>
            </a:r>
            <a:r>
              <a:rPr lang="fr-CA" sz="2800" dirty="0" err="1">
                <a:solidFill>
                  <a:schemeClr val="tx2"/>
                </a:solidFill>
              </a:rPr>
              <a:t>Boschetto</a:t>
            </a:r>
            <a:r>
              <a:rPr lang="fr-CA" sz="2800" dirty="0">
                <a:solidFill>
                  <a:schemeClr val="tx2"/>
                </a:solidFill>
              </a:rPr>
              <a:t>, 125</a:t>
            </a:r>
          </a:p>
          <a:p>
            <a:r>
              <a:rPr lang="fr-CA" sz="2800" dirty="0">
                <a:solidFill>
                  <a:schemeClr val="tx2"/>
                </a:solidFill>
              </a:rPr>
              <a:t>Rome 00198</a:t>
            </a:r>
          </a:p>
          <a:p>
            <a:r>
              <a:rPr lang="fr-CA" sz="2800" dirty="0">
                <a:solidFill>
                  <a:schemeClr val="tx2"/>
                </a:solidFill>
              </a:rPr>
              <a:t>Tél: </a:t>
            </a:r>
            <a:r>
              <a:rPr lang="fr-CA" sz="2800" dirty="0" smtClean="0">
                <a:solidFill>
                  <a:schemeClr val="tx2"/>
                </a:solidFill>
              </a:rPr>
              <a:t>39.06.72.38.77</a:t>
            </a:r>
            <a:endParaRPr lang="fr-CA" sz="2800" dirty="0">
              <a:solidFill>
                <a:schemeClr val="tx2"/>
              </a:solidFill>
            </a:endParaRPr>
          </a:p>
        </p:txBody>
      </p:sp>
      <p:pic>
        <p:nvPicPr>
          <p:cNvPr id="19460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570" y="5181624"/>
            <a:ext cx="1606572" cy="14021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écutif">
  <a:themeElements>
    <a:clrScheme name="Exécutif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écutif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écu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243</TotalTime>
  <Words>103</Words>
  <Application>Microsoft Office PowerPoint</Application>
  <PresentationFormat>Affichage à l'écran (4:3)</PresentationFormat>
  <Paragraphs>38</Paragraphs>
  <Slides>7</Slides>
  <Notes>7</Notes>
  <HiddenSlides>0</HiddenSlides>
  <MMClips>0</MMClips>
  <ScaleCrop>false</ScaleCrop>
  <HeadingPairs>
    <vt:vector size="8" baseType="variant">
      <vt:variant>
        <vt:lpstr>Thème</vt:lpstr>
      </vt:variant>
      <vt:variant>
        <vt:i4>1</vt:i4>
      </vt:variant>
      <vt:variant>
        <vt:lpstr>Liaisons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Exécutif</vt:lpstr>
      <vt:lpstr>C:\Users\Michèle\Documents\Office 2010\PowerPoint\Fichiers réalisés pendant la traduction\Module F\PPT F-6.xlsx</vt:lpstr>
      <vt:lpstr>Feuille de calcul</vt:lpstr>
      <vt:lpstr>Publications Italia S .A.</vt:lpstr>
      <vt:lpstr>Ventes des divisions</vt:lpstr>
      <vt:lpstr>Revenus, division Livres</vt:lpstr>
      <vt:lpstr>Ventes</vt:lpstr>
      <vt:lpstr>Publications Italia</vt:lpstr>
      <vt:lpstr>Plans, division Livres</vt:lpstr>
      <vt:lpstr>Publications Italia Ltd.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 Game Review</dc:title>
  <dc:creator>F</dc:creator>
  <cp:lastModifiedBy>Michèle Simond</cp:lastModifiedBy>
  <cp:revision>27</cp:revision>
  <dcterms:created xsi:type="dcterms:W3CDTF">2007-04-19T18:15:41Z</dcterms:created>
  <dcterms:modified xsi:type="dcterms:W3CDTF">2011-04-18T08:13:24Z</dcterms:modified>
</cp:coreProperties>
</file>